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8"/>
    <p:restoredTop sz="94168"/>
  </p:normalViewPr>
  <p:slideViewPr>
    <p:cSldViewPr snapToGrid="0" snapToObjects="1">
      <p:cViewPr varScale="1">
        <p:scale>
          <a:sx n="53" d="100"/>
          <a:sy n="53" d="100"/>
        </p:scale>
        <p:origin x="14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9F6A1CCF-7507-B84C-965A-520B0BEF6D77}" type="datetimeFigureOut">
              <a:rPr lang="en-US" smtClean="0"/>
              <a:t>5/5/20</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D6CC888B-D9F9-4E54-B722-F151A9F45E95}"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7799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A1CCF-7507-B84C-965A-520B0BEF6D77}"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68F95-F39C-404C-B254-AF0705972003}" type="slidenum">
              <a:rPr lang="en-US" smtClean="0"/>
              <a:t>‹#›</a:t>
            </a:fld>
            <a:endParaRPr lang="en-US"/>
          </a:p>
        </p:txBody>
      </p:sp>
    </p:spTree>
    <p:extLst>
      <p:ext uri="{BB962C8B-B14F-4D97-AF65-F5344CB8AC3E}">
        <p14:creationId xmlns:p14="http://schemas.microsoft.com/office/powerpoint/2010/main" val="1536058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A1CCF-7507-B84C-965A-520B0BEF6D77}"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68F95-F39C-404C-B254-AF0705972003}" type="slidenum">
              <a:rPr lang="en-US" smtClean="0"/>
              <a:t>‹#›</a:t>
            </a:fld>
            <a:endParaRPr lang="en-US"/>
          </a:p>
        </p:txBody>
      </p:sp>
    </p:spTree>
    <p:extLst>
      <p:ext uri="{BB962C8B-B14F-4D97-AF65-F5344CB8AC3E}">
        <p14:creationId xmlns:p14="http://schemas.microsoft.com/office/powerpoint/2010/main" val="162120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A1CCF-7507-B84C-965A-520B0BEF6D77}"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68F95-F39C-404C-B254-AF0705972003}" type="slidenum">
              <a:rPr lang="en-US" smtClean="0"/>
              <a:t>‹#›</a:t>
            </a:fld>
            <a:endParaRPr lang="en-US"/>
          </a:p>
        </p:txBody>
      </p:sp>
    </p:spTree>
    <p:extLst>
      <p:ext uri="{BB962C8B-B14F-4D97-AF65-F5344CB8AC3E}">
        <p14:creationId xmlns:p14="http://schemas.microsoft.com/office/powerpoint/2010/main" val="241776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9F6A1CCF-7507-B84C-965A-520B0BEF6D77}" type="datetimeFigureOut">
              <a:rPr lang="en-US" smtClean="0"/>
              <a:t>5/5/20</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F1268F95-F39C-404C-B254-AF0705972003}"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37273560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6A1CCF-7507-B84C-965A-520B0BEF6D77}" type="datetimeFigureOut">
              <a:rPr lang="en-US" smtClean="0"/>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68F95-F39C-404C-B254-AF0705972003}" type="slidenum">
              <a:rPr lang="en-US" smtClean="0"/>
              <a:t>‹#›</a:t>
            </a:fld>
            <a:endParaRPr lang="en-US"/>
          </a:p>
        </p:txBody>
      </p:sp>
    </p:spTree>
    <p:extLst>
      <p:ext uri="{BB962C8B-B14F-4D97-AF65-F5344CB8AC3E}">
        <p14:creationId xmlns:p14="http://schemas.microsoft.com/office/powerpoint/2010/main" val="112071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6A1CCF-7507-B84C-965A-520B0BEF6D77}" type="datetimeFigureOut">
              <a:rPr lang="en-US" smtClean="0"/>
              <a:t>5/5/20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268F95-F39C-404C-B254-AF0705972003}" type="slidenum">
              <a:rPr lang="en-US" smtClean="0"/>
              <a:t>‹#›</a:t>
            </a:fld>
            <a:endParaRPr lang="en-US"/>
          </a:p>
        </p:txBody>
      </p:sp>
    </p:spTree>
    <p:extLst>
      <p:ext uri="{BB962C8B-B14F-4D97-AF65-F5344CB8AC3E}">
        <p14:creationId xmlns:p14="http://schemas.microsoft.com/office/powerpoint/2010/main" val="288622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6A1CCF-7507-B84C-965A-520B0BEF6D77}" type="datetimeFigureOut">
              <a:rPr lang="en-US" smtClean="0"/>
              <a:t>5/5/20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68F95-F39C-404C-B254-AF0705972003}" type="slidenum">
              <a:rPr lang="en-US" smtClean="0"/>
              <a:t>‹#›</a:t>
            </a:fld>
            <a:endParaRPr lang="en-US"/>
          </a:p>
        </p:txBody>
      </p:sp>
    </p:spTree>
    <p:extLst>
      <p:ext uri="{BB962C8B-B14F-4D97-AF65-F5344CB8AC3E}">
        <p14:creationId xmlns:p14="http://schemas.microsoft.com/office/powerpoint/2010/main" val="292008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A1CCF-7507-B84C-965A-520B0BEF6D77}" type="datetimeFigureOut">
              <a:rPr lang="en-US" smtClean="0"/>
              <a:t>5/5/20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268F95-F39C-404C-B254-AF0705972003}" type="slidenum">
              <a:rPr lang="en-US" smtClean="0"/>
              <a:t>‹#›</a:t>
            </a:fld>
            <a:endParaRPr lang="en-US"/>
          </a:p>
        </p:txBody>
      </p:sp>
    </p:spTree>
    <p:extLst>
      <p:ext uri="{BB962C8B-B14F-4D97-AF65-F5344CB8AC3E}">
        <p14:creationId xmlns:p14="http://schemas.microsoft.com/office/powerpoint/2010/main" val="476294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9F6A1CCF-7507-B84C-965A-520B0BEF6D77}" type="datetimeFigureOut">
              <a:rPr lang="en-US" smtClean="0"/>
              <a:t>5/5/20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F1268F95-F39C-404C-B254-AF0705972003}"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550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9F6A1CCF-7507-B84C-965A-520B0BEF6D77}" type="datetimeFigureOut">
              <a:rPr lang="en-US" smtClean="0"/>
              <a:t>5/5/20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F1268F95-F39C-404C-B254-AF0705972003}"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844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9F6A1CCF-7507-B84C-965A-520B0BEF6D77}" type="datetimeFigureOut">
              <a:rPr lang="en-US" smtClean="0"/>
              <a:t>5/5/20</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F1268F95-F39C-404C-B254-AF0705972003}"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63553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41641-69EC-7847-9EEC-EE1C97D425BB}"/>
              </a:ext>
            </a:extLst>
          </p:cNvPr>
          <p:cNvSpPr>
            <a:spLocks noGrp="1"/>
          </p:cNvSpPr>
          <p:nvPr>
            <p:ph type="ctrTitle"/>
          </p:nvPr>
        </p:nvSpPr>
        <p:spPr/>
        <p:txBody>
          <a:bodyPr/>
          <a:lstStyle/>
          <a:p>
            <a:r>
              <a:rPr lang="en-US" dirty="0"/>
              <a:t>Who Are you?</a:t>
            </a:r>
          </a:p>
        </p:txBody>
      </p:sp>
      <p:sp>
        <p:nvSpPr>
          <p:cNvPr id="3" name="Subtitle 2">
            <a:extLst>
              <a:ext uri="{FF2B5EF4-FFF2-40B4-BE49-F238E27FC236}">
                <a16:creationId xmlns:a16="http://schemas.microsoft.com/office/drawing/2014/main" id="{02CC240A-44D3-9C41-B503-090237915E55}"/>
              </a:ext>
            </a:extLst>
          </p:cNvPr>
          <p:cNvSpPr>
            <a:spLocks noGrp="1"/>
          </p:cNvSpPr>
          <p:nvPr>
            <p:ph type="subTitle" idx="1"/>
          </p:nvPr>
        </p:nvSpPr>
        <p:spPr/>
        <p:txBody>
          <a:bodyPr/>
          <a:lstStyle/>
          <a:p>
            <a:endParaRPr lang="en-US" dirty="0"/>
          </a:p>
          <a:p>
            <a:r>
              <a:rPr lang="en-US" dirty="0">
                <a:solidFill>
                  <a:schemeClr val="tx1"/>
                </a:solidFill>
              </a:rPr>
              <a:t>ethical issues in sexual pleasure and sexual safety</a:t>
            </a:r>
          </a:p>
        </p:txBody>
      </p:sp>
    </p:spTree>
    <p:extLst>
      <p:ext uri="{BB962C8B-B14F-4D97-AF65-F5344CB8AC3E}">
        <p14:creationId xmlns:p14="http://schemas.microsoft.com/office/powerpoint/2010/main" val="1692271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D9989A-3A03-4D40-B8F8-BCF5840369C9}"/>
              </a:ext>
            </a:extLst>
          </p:cNvPr>
          <p:cNvSpPr>
            <a:spLocks noGrp="1"/>
          </p:cNvSpPr>
          <p:nvPr>
            <p:ph idx="1"/>
          </p:nvPr>
        </p:nvSpPr>
        <p:spPr>
          <a:xfrm>
            <a:off x="1028700" y="212271"/>
            <a:ext cx="7200900" cy="6106886"/>
          </a:xfrm>
        </p:spPr>
        <p:txBody>
          <a:bodyPr/>
          <a:lstStyle/>
          <a:p>
            <a:endParaRPr lang="en-US" dirty="0"/>
          </a:p>
          <a:p>
            <a:endParaRPr lang="en-US" dirty="0"/>
          </a:p>
          <a:p>
            <a:r>
              <a:rPr lang="en-US" dirty="0"/>
              <a:t>This video presents a bar scene and potential sexual assault. The scene shown has a female victim and a male perpetrator, yet also note that the narrator refers to the possibility </a:t>
            </a:r>
            <a:r>
              <a:rPr lang="en-US"/>
              <a:t>of both male </a:t>
            </a:r>
            <a:r>
              <a:rPr lang="en-US" dirty="0"/>
              <a:t>and female victims.</a:t>
            </a:r>
          </a:p>
          <a:p>
            <a:endParaRPr lang="en-US" dirty="0"/>
          </a:p>
          <a:p>
            <a:pPr marL="0" indent="0">
              <a:buNone/>
            </a:pPr>
            <a:endParaRPr lang="en-US" dirty="0"/>
          </a:p>
          <a:p>
            <a:pPr marL="0" indent="0">
              <a:buNone/>
            </a:pPr>
            <a:endParaRPr lang="en-US" dirty="0"/>
          </a:p>
          <a:p>
            <a:r>
              <a:rPr lang="en-US" dirty="0"/>
              <a:t>The point of this video is twofold: First, it provides narrative examples of </a:t>
            </a:r>
            <a:r>
              <a:rPr lang="en-US" b="1" dirty="0"/>
              <a:t>bystander intervention. </a:t>
            </a:r>
            <a:r>
              <a:rPr lang="en-US" dirty="0"/>
              <a:t>How do we choose to intervene in potentially dangerous or risky scenarios — and what are examples of actions or language we might use? Second, this video raises questions about ethics of everyday life.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17323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CD18A-F0B2-0344-8ABD-423925D799A4}"/>
              </a:ext>
            </a:extLst>
          </p:cNvPr>
          <p:cNvSpPr>
            <a:spLocks noGrp="1"/>
          </p:cNvSpPr>
          <p:nvPr>
            <p:ph idx="1"/>
          </p:nvPr>
        </p:nvSpPr>
        <p:spPr>
          <a:xfrm>
            <a:off x="1028700" y="293914"/>
            <a:ext cx="7200900" cy="5519057"/>
          </a:xfrm>
        </p:spPr>
        <p:txBody>
          <a:bodyPr/>
          <a:lstStyle/>
          <a:p>
            <a:r>
              <a:rPr lang="en-US" dirty="0"/>
              <a:t>The video and the time-rewind version of events depict two very different potential outcomes to going out to the bar and drinking with friends.</a:t>
            </a:r>
          </a:p>
          <a:p>
            <a:pPr marL="0" indent="0">
              <a:buNone/>
            </a:pPr>
            <a:endParaRPr lang="en-US" dirty="0"/>
          </a:p>
          <a:p>
            <a:pPr marL="0" indent="0">
              <a:buNone/>
            </a:pPr>
            <a:endParaRPr lang="en-US" dirty="0"/>
          </a:p>
          <a:p>
            <a:pPr marL="0" indent="0">
              <a:buNone/>
            </a:pPr>
            <a:endParaRPr lang="en-US" dirty="0"/>
          </a:p>
          <a:p>
            <a:r>
              <a:rPr lang="en-US" dirty="0"/>
              <a:t>But, when it comes to rape and sexual assault, people often ask: “If two people have sex while both are drunk, are they both rapists?” </a:t>
            </a:r>
          </a:p>
          <a:p>
            <a:pPr marL="0" indent="0">
              <a:buNone/>
            </a:pPr>
            <a:endParaRPr lang="en-US" dirty="0"/>
          </a:p>
          <a:p>
            <a:pPr marL="0" indent="0">
              <a:buNone/>
            </a:pPr>
            <a:endParaRPr lang="en-US" dirty="0"/>
          </a:p>
          <a:p>
            <a:r>
              <a:rPr lang="en-US" dirty="0"/>
              <a:t>I want to suggest that framing the question this way misses the point. </a:t>
            </a:r>
          </a:p>
          <a:p>
            <a:endParaRPr lang="en-US" dirty="0"/>
          </a:p>
        </p:txBody>
      </p:sp>
    </p:spTree>
    <p:extLst>
      <p:ext uri="{BB962C8B-B14F-4D97-AF65-F5344CB8AC3E}">
        <p14:creationId xmlns:p14="http://schemas.microsoft.com/office/powerpoint/2010/main" val="2427131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CD18A-F0B2-0344-8ABD-423925D799A4}"/>
              </a:ext>
            </a:extLst>
          </p:cNvPr>
          <p:cNvSpPr>
            <a:spLocks noGrp="1"/>
          </p:cNvSpPr>
          <p:nvPr>
            <p:ph idx="1"/>
          </p:nvPr>
        </p:nvSpPr>
        <p:spPr>
          <a:xfrm>
            <a:off x="1028700" y="293914"/>
            <a:ext cx="7200900" cy="5519057"/>
          </a:xfrm>
        </p:spPr>
        <p:txBody>
          <a:bodyPr/>
          <a:lstStyle/>
          <a:p>
            <a:endParaRPr lang="en-US" dirty="0"/>
          </a:p>
          <a:p>
            <a:r>
              <a:rPr lang="en-US" dirty="0"/>
              <a:t>In this video both the man and the woman have been drinking heavily. However, their actions are clearly different. We might ask to what extent these drunk behaviors coincide with previously learned gendered behaviors — that is, who is taught to be passive, cute, coy, compliant, docile under the guise of so-called femininity? Who is taught to be active, aggressive, even predatory under the guise of so-called masculinity? To use Simone de Beauvoir’s language of existential philosophy, this raises questions about how we are born and who we become.</a:t>
            </a:r>
          </a:p>
          <a:p>
            <a:pPr marL="0" indent="0">
              <a:buNone/>
            </a:pPr>
            <a:endParaRPr lang="en-US" dirty="0"/>
          </a:p>
          <a:p>
            <a:pPr marL="0" indent="0">
              <a:buNone/>
            </a:pPr>
            <a:endParaRPr lang="en-US" dirty="0"/>
          </a:p>
          <a:p>
            <a:r>
              <a:rPr lang="en-US" dirty="0"/>
              <a:t>But back to the bar… </a:t>
            </a:r>
          </a:p>
          <a:p>
            <a:endParaRPr lang="en-US" dirty="0"/>
          </a:p>
        </p:txBody>
      </p:sp>
    </p:spTree>
    <p:extLst>
      <p:ext uri="{BB962C8B-B14F-4D97-AF65-F5344CB8AC3E}">
        <p14:creationId xmlns:p14="http://schemas.microsoft.com/office/powerpoint/2010/main" val="160129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CD18A-F0B2-0344-8ABD-423925D799A4}"/>
              </a:ext>
            </a:extLst>
          </p:cNvPr>
          <p:cNvSpPr>
            <a:spLocks noGrp="1"/>
          </p:cNvSpPr>
          <p:nvPr>
            <p:ph idx="1"/>
          </p:nvPr>
        </p:nvSpPr>
        <p:spPr>
          <a:xfrm>
            <a:off x="1028700" y="293914"/>
            <a:ext cx="7200900" cy="5519057"/>
          </a:xfrm>
        </p:spPr>
        <p:txBody>
          <a:bodyPr/>
          <a:lstStyle/>
          <a:p>
            <a:endParaRPr lang="en-US" dirty="0"/>
          </a:p>
          <a:p>
            <a:endParaRPr lang="en-US" dirty="0"/>
          </a:p>
          <a:p>
            <a:endParaRPr lang="en-US" dirty="0"/>
          </a:p>
          <a:p>
            <a:endParaRPr lang="en-US" dirty="0"/>
          </a:p>
          <a:p>
            <a:r>
              <a:rPr lang="en-US" dirty="0"/>
              <a:t>How drunk is too drunk? Are there different kinds of drunk?</a:t>
            </a:r>
          </a:p>
          <a:p>
            <a:endParaRPr lang="en-US" dirty="0"/>
          </a:p>
          <a:p>
            <a:endParaRPr lang="en-US" dirty="0"/>
          </a:p>
          <a:p>
            <a:pPr marL="0" indent="0">
              <a:buNone/>
            </a:pPr>
            <a:endParaRPr lang="en-US" dirty="0"/>
          </a:p>
          <a:p>
            <a:r>
              <a:rPr lang="en-US" dirty="0"/>
              <a:t>Something to think about: He may be drunk, but he is active in his intentions. She may be drunk but she is not active in her intentions or agency. </a:t>
            </a:r>
          </a:p>
          <a:p>
            <a:endParaRPr lang="en-US" dirty="0"/>
          </a:p>
        </p:txBody>
      </p:sp>
    </p:spTree>
    <p:extLst>
      <p:ext uri="{BB962C8B-B14F-4D97-AF65-F5344CB8AC3E}">
        <p14:creationId xmlns:p14="http://schemas.microsoft.com/office/powerpoint/2010/main" val="905642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CD18A-F0B2-0344-8ABD-423925D799A4}"/>
              </a:ext>
            </a:extLst>
          </p:cNvPr>
          <p:cNvSpPr>
            <a:spLocks noGrp="1"/>
          </p:cNvSpPr>
          <p:nvPr>
            <p:ph idx="1"/>
          </p:nvPr>
        </p:nvSpPr>
        <p:spPr>
          <a:xfrm>
            <a:off x="1028700" y="293914"/>
            <a:ext cx="7200900" cy="5519057"/>
          </a:xfrm>
        </p:spPr>
        <p:txBody>
          <a:bodyPr/>
          <a:lstStyle/>
          <a:p>
            <a:endParaRPr lang="en-US" dirty="0"/>
          </a:p>
          <a:p>
            <a:endParaRPr lang="en-US" dirty="0"/>
          </a:p>
          <a:p>
            <a:endParaRPr lang="en-US" dirty="0"/>
          </a:p>
          <a:p>
            <a:endParaRPr lang="en-US" dirty="0"/>
          </a:p>
          <a:p>
            <a:endParaRPr lang="en-US" dirty="0"/>
          </a:p>
          <a:p>
            <a:r>
              <a:rPr lang="en-US" dirty="0"/>
              <a:t>If one person is so drunk that they are incapacitated and unable to meaningfully consent or understand what’s going on, as the woman in this video is, then this rape — even if the other person has been drinking but not to the point of being incapacitated.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00045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CD18A-F0B2-0344-8ABD-423925D799A4}"/>
              </a:ext>
            </a:extLst>
          </p:cNvPr>
          <p:cNvSpPr>
            <a:spLocks noGrp="1"/>
          </p:cNvSpPr>
          <p:nvPr>
            <p:ph idx="1"/>
          </p:nvPr>
        </p:nvSpPr>
        <p:spPr>
          <a:xfrm>
            <a:off x="1028700" y="293914"/>
            <a:ext cx="7200900" cy="5519057"/>
          </a:xfrm>
        </p:spPr>
        <p:txBody>
          <a:bodyPr/>
          <a:lstStyle/>
          <a:p>
            <a:endParaRPr lang="en-US" dirty="0"/>
          </a:p>
          <a:p>
            <a:endParaRPr lang="en-US" dirty="0"/>
          </a:p>
          <a:p>
            <a:endParaRPr lang="en-US" dirty="0"/>
          </a:p>
          <a:p>
            <a:pPr marL="0" indent="0">
              <a:buNone/>
            </a:pPr>
            <a:endParaRPr lang="en-US" dirty="0"/>
          </a:p>
          <a:p>
            <a:endParaRPr lang="en-US" dirty="0"/>
          </a:p>
          <a:p>
            <a:r>
              <a:rPr lang="en-US" dirty="0"/>
              <a:t>If all parties are so drunk that nobody is able to make active decisions or to give meaningful consent, it is unlikely that sexual activity will take place.</a:t>
            </a:r>
          </a:p>
          <a:p>
            <a:endParaRPr lang="en-US" dirty="0"/>
          </a:p>
        </p:txBody>
      </p:sp>
    </p:spTree>
    <p:extLst>
      <p:ext uri="{BB962C8B-B14F-4D97-AF65-F5344CB8AC3E}">
        <p14:creationId xmlns:p14="http://schemas.microsoft.com/office/powerpoint/2010/main" val="2371926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CD18A-F0B2-0344-8ABD-423925D799A4}"/>
              </a:ext>
            </a:extLst>
          </p:cNvPr>
          <p:cNvSpPr>
            <a:spLocks noGrp="1"/>
          </p:cNvSpPr>
          <p:nvPr>
            <p:ph idx="1"/>
          </p:nvPr>
        </p:nvSpPr>
        <p:spPr>
          <a:xfrm>
            <a:off x="1028700" y="293914"/>
            <a:ext cx="7200900" cy="5519057"/>
          </a:xfrm>
        </p:spPr>
        <p:txBody>
          <a:bodyPr/>
          <a:lstStyle/>
          <a:p>
            <a:endParaRPr lang="en-US" dirty="0"/>
          </a:p>
          <a:p>
            <a:endParaRPr lang="en-US" dirty="0"/>
          </a:p>
          <a:p>
            <a:endParaRPr lang="en-US" dirty="0"/>
          </a:p>
          <a:p>
            <a:endParaRPr lang="en-US" dirty="0"/>
          </a:p>
          <a:p>
            <a:r>
              <a:rPr lang="en-US" dirty="0"/>
              <a:t>If one person has been drinking, yet is sober enough to do what the man in this video does – take the lead, guide the encounter, and make sexual contact – then this is rape or sexual assault. It doesn’t matter what sex or gender any of the people are.</a:t>
            </a:r>
          </a:p>
          <a:p>
            <a:pPr marL="0" indent="0">
              <a:buNone/>
            </a:pPr>
            <a:endParaRPr lang="en-US" dirty="0"/>
          </a:p>
          <a:p>
            <a:endParaRPr lang="en-US" dirty="0"/>
          </a:p>
        </p:txBody>
      </p:sp>
    </p:spTree>
    <p:extLst>
      <p:ext uri="{BB962C8B-B14F-4D97-AF65-F5344CB8AC3E}">
        <p14:creationId xmlns:p14="http://schemas.microsoft.com/office/powerpoint/2010/main" val="149961703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{C59A5CE1-0A40-5847-ADA3-1664D79796EB}tf10001072</Template>
  <TotalTime>19</TotalTime>
  <Words>467</Words>
  <Application>Microsoft Macintosh PowerPoint</Application>
  <PresentationFormat>On-screen Show (4:3)</PresentationFormat>
  <Paragraphs>50</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Franklin Gothic Book</vt:lpstr>
      <vt:lpstr>Crop</vt:lpstr>
      <vt:lpstr>Who Are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you?</dc:title>
  <dc:creator>Shira Tarrant</dc:creator>
  <cp:lastModifiedBy>Shira Tarrant</cp:lastModifiedBy>
  <cp:revision>25</cp:revision>
  <dcterms:created xsi:type="dcterms:W3CDTF">2020-05-02T16:36:54Z</dcterms:created>
  <dcterms:modified xsi:type="dcterms:W3CDTF">2020-05-05T19:55:50Z</dcterms:modified>
</cp:coreProperties>
</file>